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Lst>
  <p:sldSz cy="10058400" cx="7772400"/>
  <p:notesSz cx="6858000" cy="9144000"/>
  <p:embeddedFontLst>
    <p:embeddedFont>
      <p:font typeface="Halant"/>
      <p:regular r:id="rId13"/>
      <p:bold r:id="rId14"/>
    </p:embeddedFont>
    <p:embeddedFont>
      <p:font typeface="Inter SemiBold"/>
      <p:regular r:id="rId15"/>
      <p:bold r:id="rId16"/>
      <p:italic r:id="rId17"/>
      <p:boldItalic r:id="rId18"/>
    </p:embeddedFont>
    <p:embeddedFont>
      <p:font typeface="Inter"/>
      <p:regular r:id="rId19"/>
      <p:bold r:id="rId20"/>
      <p:italic r:id="rId21"/>
      <p:boldItalic r:id="rId22"/>
    </p:embeddedFont>
    <p:embeddedFont>
      <p:font typeface="Plus Jakarta Sans"/>
      <p:regular r:id="rId23"/>
      <p:bold r:id="rId24"/>
      <p:italic r:id="rId25"/>
      <p:boldItalic r:id="rId26"/>
    </p:embeddedFont>
    <p:embeddedFont>
      <p:font typeface="Plus Jakarta Sans SemiBold"/>
      <p:regular r:id="rId27"/>
      <p:bold r:id="rId28"/>
      <p:italic r:id="rId29"/>
      <p:boldItalic r:id="rId30"/>
    </p:embeddedFont>
    <p:embeddedFont>
      <p:font typeface="Plus Jakarta Sans Medium"/>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F500AB3-3494-4F6D-9116-959EA9616EA9}">
  <a:tblStyle styleId="{FF500AB3-3494-4F6D-9116-959EA9616EA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bold.fntdata"/><Relationship Id="rId23" Type="http://schemas.openxmlformats.org/officeDocument/2006/relationships/font" Target="fonts/PlusJakartaSans-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boldItalic.fntdata"/><Relationship Id="rId25" Type="http://schemas.openxmlformats.org/officeDocument/2006/relationships/font" Target="fonts/PlusJakartaSans-italic.fntdata"/><Relationship Id="rId28" Type="http://schemas.openxmlformats.org/officeDocument/2006/relationships/font" Target="fonts/PlusJakartaSansSemiBold-bold.fntdata"/><Relationship Id="rId27" Type="http://schemas.openxmlformats.org/officeDocument/2006/relationships/font" Target="fonts/PlusJakartaSansSemiBold-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SemiBold-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Medium-regular.fntdata"/><Relationship Id="rId30" Type="http://schemas.openxmlformats.org/officeDocument/2006/relationships/font" Target="fonts/PlusJakartaSansSemiBold-boldItalic.fntdata"/><Relationship Id="rId11" Type="http://schemas.openxmlformats.org/officeDocument/2006/relationships/slide" Target="slides/slide3.xml"/><Relationship Id="rId33" Type="http://schemas.openxmlformats.org/officeDocument/2006/relationships/font" Target="fonts/PlusJakartaSansMedium-italic.fntdata"/><Relationship Id="rId10" Type="http://schemas.openxmlformats.org/officeDocument/2006/relationships/slide" Target="slides/slide2.xml"/><Relationship Id="rId32" Type="http://schemas.openxmlformats.org/officeDocument/2006/relationships/font" Target="fonts/PlusJakartaSansMedium-bold.fntdata"/><Relationship Id="rId13" Type="http://schemas.openxmlformats.org/officeDocument/2006/relationships/font" Target="fonts/Halant-regular.fntdata"/><Relationship Id="rId12" Type="http://schemas.openxmlformats.org/officeDocument/2006/relationships/slide" Target="slides/slide4.xml"/><Relationship Id="rId34" Type="http://schemas.openxmlformats.org/officeDocument/2006/relationships/font" Target="fonts/PlusJakartaSansMedium-boldItalic.fntdata"/><Relationship Id="rId15" Type="http://schemas.openxmlformats.org/officeDocument/2006/relationships/font" Target="fonts/InterSemiBold-regular.fntdata"/><Relationship Id="rId14" Type="http://schemas.openxmlformats.org/officeDocument/2006/relationships/font" Target="fonts/Halant-bold.fntdata"/><Relationship Id="rId17" Type="http://schemas.openxmlformats.org/officeDocument/2006/relationships/font" Target="fonts/InterSemiBold-italic.fntdata"/><Relationship Id="rId16" Type="http://schemas.openxmlformats.org/officeDocument/2006/relationships/font" Target="fonts/InterSemiBold-bold.fntdata"/><Relationship Id="rId19" Type="http://schemas.openxmlformats.org/officeDocument/2006/relationships/font" Target="fonts/Inter-regular.fntdata"/><Relationship Id="rId18" Type="http://schemas.openxmlformats.org/officeDocument/2006/relationships/font" Target="fonts/InterSemiBold-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1a7267ffd3_0_1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1a7267ffd3_0_1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1a7267ffd3_0_16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31a7267ffd3_0_1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1a7267ffd3_0_17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1a7267ffd3_0_1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1a7267fed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31a7267fed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2.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pic>
        <p:nvPicPr>
          <p:cNvPr id="144" name="Google Shape;144;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37"/>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Guided Notes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Marco Polo</a:t>
            </a:r>
            <a:endParaRPr sz="1500">
              <a:solidFill>
                <a:srgbClr val="000000"/>
              </a:solidFill>
              <a:latin typeface="Plus Jakarta Sans Medium"/>
              <a:ea typeface="Plus Jakarta Sans Medium"/>
              <a:cs typeface="Plus Jakarta Sans Medium"/>
              <a:sym typeface="Plus Jakarta Sans Medium"/>
            </a:endParaRPr>
          </a:p>
        </p:txBody>
      </p:sp>
      <p:pic>
        <p:nvPicPr>
          <p:cNvPr id="146" name="Google Shape;146;p3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7" name="Google Shape;147;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8" name="Google Shape;148;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9" name="Google Shape;149;p37"/>
          <p:cNvSpPr txBox="1"/>
          <p:nvPr/>
        </p:nvSpPr>
        <p:spPr>
          <a:xfrm>
            <a:off x="822950" y="1872550"/>
            <a:ext cx="6667800" cy="853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000000"/>
                </a:solidFill>
                <a:latin typeface="Halant"/>
                <a:ea typeface="Halant"/>
                <a:cs typeface="Halant"/>
                <a:sym typeface="Halant"/>
              </a:rPr>
              <a:t>Directions: </a:t>
            </a:r>
            <a:r>
              <a:rPr lang="en" sz="1200">
                <a:solidFill>
                  <a:srgbClr val="231F20"/>
                </a:solidFill>
                <a:latin typeface="Halant"/>
                <a:ea typeface="Halant"/>
                <a:cs typeface="Halant"/>
                <a:sym typeface="Halant"/>
              </a:rPr>
              <a:t>While following along with the presentation, answer the following questions.</a:t>
            </a:r>
            <a:endParaRPr b="1" sz="1100">
              <a:solidFill>
                <a:srgbClr val="000000"/>
              </a:solidFill>
              <a:latin typeface="Halant"/>
              <a:ea typeface="Halant"/>
              <a:cs typeface="Halant"/>
              <a:sym typeface="Halant"/>
            </a:endParaRPr>
          </a:p>
          <a:p>
            <a:pPr indent="0" lvl="0" marL="0" rtl="0" algn="l">
              <a:spcBef>
                <a:spcPts val="0"/>
              </a:spcBef>
              <a:spcAft>
                <a:spcPts val="0"/>
              </a:spcAft>
              <a:buNone/>
            </a:pPr>
            <a:r>
              <a:t/>
            </a:r>
            <a:endParaRPr b="1" sz="1200" u="sng">
              <a:solidFill>
                <a:srgbClr val="000000"/>
              </a:solidFill>
              <a:latin typeface="Inter"/>
              <a:ea typeface="Inter"/>
              <a:cs typeface="Inter"/>
              <a:sym typeface="Inter"/>
            </a:endParaRPr>
          </a:p>
          <a:p>
            <a:pPr indent="0" lvl="0" marL="0" rtl="0" algn="l">
              <a:spcBef>
                <a:spcPts val="0"/>
              </a:spcBef>
              <a:spcAft>
                <a:spcPts val="0"/>
              </a:spcAft>
              <a:buNone/>
            </a:pPr>
            <a:r>
              <a:t/>
            </a:r>
            <a:endParaRPr b="1" sz="1200" u="sng">
              <a:solidFill>
                <a:srgbClr val="00000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2) What was exchanged along the Silk Roads?</a:t>
            </a:r>
            <a:endParaRPr sz="1200">
              <a:solidFill>
                <a:srgbClr val="231F20"/>
              </a:solidFill>
              <a:latin typeface="Inter"/>
              <a:ea typeface="Inter"/>
              <a:cs typeface="Inter"/>
              <a:sym typeface="Inter"/>
            </a:endParaRPr>
          </a:p>
          <a:p>
            <a:pPr indent="0" lvl="0" marL="45720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45720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3) What was the significance of Marco Polo’s book about his travels?</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4) Watch the video.</a:t>
            </a:r>
            <a:endParaRPr sz="1200">
              <a:solidFill>
                <a:srgbClr val="231F20"/>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How did Polo’s father and uncle’s travels on the Silk Road impact him?</a:t>
            </a:r>
            <a:endParaRPr sz="1200">
              <a:solidFill>
                <a:schemeClr val="dk1"/>
              </a:solidFill>
              <a:latin typeface="Inter"/>
              <a:ea typeface="Inter"/>
              <a:cs typeface="Inter"/>
              <a:sym typeface="Inter"/>
            </a:endParaRPr>
          </a:p>
          <a:p>
            <a:pPr indent="0" lvl="0" marL="0" rtl="0" algn="l">
              <a:spcBef>
                <a:spcPts val="500"/>
              </a:spcBef>
              <a:spcAft>
                <a:spcPts val="0"/>
              </a:spcAft>
              <a:buNone/>
            </a:pPr>
            <a:r>
              <a:t/>
            </a:r>
            <a:endParaRPr sz="1200">
              <a:solidFill>
                <a:schemeClr val="dk1"/>
              </a:solidFill>
              <a:latin typeface="Inter"/>
              <a:ea typeface="Inter"/>
              <a:cs typeface="Inter"/>
              <a:sym typeface="Inter"/>
            </a:endParaRPr>
          </a:p>
          <a:p>
            <a:pPr indent="0" lvl="0" marL="0" rtl="0" algn="l">
              <a:spcBef>
                <a:spcPts val="500"/>
              </a:spcBef>
              <a:spcAft>
                <a:spcPts val="0"/>
              </a:spcAft>
              <a:buNone/>
            </a:pPr>
            <a:r>
              <a:t/>
            </a:r>
            <a:endParaRPr sz="1200">
              <a:solidFill>
                <a:schemeClr val="dk1"/>
              </a:solidFill>
              <a:latin typeface="Inter"/>
              <a:ea typeface="Inter"/>
              <a:cs typeface="Inter"/>
              <a:sym typeface="Inter"/>
            </a:endParaRPr>
          </a:p>
          <a:p>
            <a:pPr indent="-304800" lvl="1" marL="914400" rtl="0" algn="l">
              <a:spcBef>
                <a:spcPts val="50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happened along Polo’s first expedition?</a:t>
            </a:r>
            <a:endParaRPr sz="1200">
              <a:solidFill>
                <a:schemeClr val="dk1"/>
              </a:solidFill>
              <a:latin typeface="Inter"/>
              <a:ea typeface="Inter"/>
              <a:cs typeface="Inter"/>
              <a:sym typeface="Inter"/>
            </a:endParaRPr>
          </a:p>
          <a:p>
            <a:pPr indent="0" lvl="0" marL="228600" rtl="0" algn="l">
              <a:spcBef>
                <a:spcPts val="500"/>
              </a:spcBef>
              <a:spcAft>
                <a:spcPts val="0"/>
              </a:spcAft>
              <a:buNone/>
            </a:pPr>
            <a:r>
              <a:t/>
            </a:r>
            <a:endParaRPr sz="1200">
              <a:solidFill>
                <a:schemeClr val="dk1"/>
              </a:solidFill>
              <a:latin typeface="Inter"/>
              <a:ea typeface="Inter"/>
              <a:cs typeface="Inter"/>
              <a:sym typeface="Inter"/>
            </a:endParaRPr>
          </a:p>
          <a:p>
            <a:pPr indent="0" lvl="0" marL="228600" rtl="0" algn="l">
              <a:spcBef>
                <a:spcPts val="500"/>
              </a:spcBef>
              <a:spcAft>
                <a:spcPts val="0"/>
              </a:spcAft>
              <a:buNone/>
            </a:pPr>
            <a:r>
              <a:t/>
            </a:r>
            <a:endParaRPr sz="1200">
              <a:solidFill>
                <a:schemeClr val="dk1"/>
              </a:solidFill>
              <a:latin typeface="Inter"/>
              <a:ea typeface="Inter"/>
              <a:cs typeface="Inter"/>
              <a:sym typeface="Inter"/>
            </a:endParaRPr>
          </a:p>
          <a:p>
            <a:pPr indent="-304800" lvl="1" marL="914400" rtl="0" algn="l">
              <a:spcBef>
                <a:spcPts val="50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Why were so many Europeans mesmerized by Polo’s travels?</a:t>
            </a:r>
            <a:endParaRPr sz="1200">
              <a:solidFill>
                <a:srgbClr val="231F20"/>
              </a:solidFill>
              <a:latin typeface="Inter"/>
              <a:ea typeface="Inter"/>
              <a:cs typeface="Inter"/>
              <a:sym typeface="Inter"/>
            </a:endParaRPr>
          </a:p>
          <a:p>
            <a:pPr indent="0" lvl="0" marL="457200" rtl="0" algn="l">
              <a:spcBef>
                <a:spcPts val="50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5) How did Marco Polo earn the trust of Kublai Khan?</a:t>
            </a:r>
            <a:endParaRPr b="1" sz="1200" u="sng">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3" name="Shape 153"/>
        <p:cNvGrpSpPr/>
        <p:nvPr/>
      </p:nvGrpSpPr>
      <p:grpSpPr>
        <a:xfrm>
          <a:off x="0" y="0"/>
          <a:ext cx="0" cy="0"/>
          <a:chOff x="0" y="0"/>
          <a:chExt cx="0" cy="0"/>
        </a:xfrm>
      </p:grpSpPr>
      <p:sp>
        <p:nvSpPr>
          <p:cNvPr id="154" name="Google Shape;154;p3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Marco Polo on The Fashion of the Great Khan’s Table at His High Feasts</a:t>
            </a:r>
            <a:endParaRPr sz="2500">
              <a:solidFill>
                <a:schemeClr val="dk1"/>
              </a:solidFill>
              <a:latin typeface="Plus Jakarta Sans Medium"/>
              <a:ea typeface="Plus Jakarta Sans Medium"/>
              <a:cs typeface="Plus Jakarta Sans Medium"/>
              <a:sym typeface="Plus Jakarta Sans Medium"/>
            </a:endParaRPr>
          </a:p>
        </p:txBody>
      </p:sp>
      <p:pic>
        <p:nvPicPr>
          <p:cNvPr id="155" name="Google Shape;155;p38"/>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56" name="Google Shape;156;p38"/>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Perspective</a:t>
            </a:r>
            <a:endParaRPr sz="1300">
              <a:latin typeface="Inter"/>
              <a:ea typeface="Inter"/>
              <a:cs typeface="Inter"/>
              <a:sym typeface="Inter"/>
            </a:endParaRPr>
          </a:p>
        </p:txBody>
      </p:sp>
      <p:graphicFrame>
        <p:nvGraphicFramePr>
          <p:cNvPr id="157" name="Google Shape;157;p38"/>
          <p:cNvGraphicFramePr/>
          <p:nvPr/>
        </p:nvGraphicFramePr>
        <p:xfrm>
          <a:off x="760433" y="2004690"/>
          <a:ext cx="3000000" cy="3000000"/>
        </p:xfrm>
        <a:graphic>
          <a:graphicData uri="http://schemas.openxmlformats.org/drawingml/2006/table">
            <a:tbl>
              <a:tblPr>
                <a:noFill/>
                <a:tableStyleId>{FF500AB3-3494-4F6D-9116-959EA9616EA9}</a:tableStyleId>
              </a:tblPr>
              <a:tblGrid>
                <a:gridCol w="6251525"/>
              </a:tblGrid>
              <a:tr h="264225">
                <a:tc>
                  <a:txBody>
                    <a:bodyPr/>
                    <a:lstStyle/>
                    <a:p>
                      <a:pPr indent="0" lvl="0" marL="0" rtl="0" algn="l">
                        <a:spcBef>
                          <a:spcPts val="0"/>
                        </a:spcBef>
                        <a:spcAft>
                          <a:spcPts val="0"/>
                        </a:spcAft>
                        <a:buClr>
                          <a:srgbClr val="000000"/>
                        </a:buClr>
                        <a:buSzPts val="1200"/>
                        <a:buFont typeface="Arial"/>
                        <a:buNone/>
                      </a:pPr>
                      <a:r>
                        <a:rPr lang="en" sz="1300">
                          <a:solidFill>
                            <a:srgbClr val="000000"/>
                          </a:solidFill>
                          <a:latin typeface="Halant"/>
                          <a:ea typeface="Halant"/>
                          <a:cs typeface="Halant"/>
                          <a:sym typeface="Halant"/>
                        </a:rPr>
                        <a:t>Source: Marco Polo </a:t>
                      </a:r>
                      <a:r>
                        <a:rPr i="1" lang="en" sz="1300">
                          <a:solidFill>
                            <a:srgbClr val="000000"/>
                          </a:solidFill>
                          <a:latin typeface="Halant"/>
                          <a:ea typeface="Halant"/>
                          <a:cs typeface="Halant"/>
                          <a:sym typeface="Halant"/>
                        </a:rPr>
                        <a:t>The </a:t>
                      </a:r>
                      <a:r>
                        <a:rPr i="1" lang="en" sz="1300">
                          <a:latin typeface="Halant"/>
                          <a:ea typeface="Halant"/>
                          <a:cs typeface="Halant"/>
                          <a:sym typeface="Halant"/>
                        </a:rPr>
                        <a:t>Book of Ser Marco Polo: The Venetian Concerning Kingdoms and Marvels of the East</a:t>
                      </a:r>
                      <a:r>
                        <a:rPr lang="en" sz="1300">
                          <a:solidFill>
                            <a:srgbClr val="000000"/>
                          </a:solidFill>
                          <a:latin typeface="Halant"/>
                          <a:ea typeface="Halant"/>
                          <a:cs typeface="Halant"/>
                          <a:sym typeface="Halant"/>
                        </a:rPr>
                        <a:t>, Vol. 1 and 2. 1299</a:t>
                      </a:r>
                      <a:r>
                        <a:rPr lang="en" sz="1300">
                          <a:latin typeface="Halant"/>
                          <a:ea typeface="Halant"/>
                          <a:cs typeface="Halant"/>
                          <a:sym typeface="Halant"/>
                        </a:rPr>
                        <a:t> </a:t>
                      </a:r>
                      <a:r>
                        <a:rPr lang="en" sz="1300">
                          <a:solidFill>
                            <a:srgbClr val="000000"/>
                          </a:solidFill>
                          <a:latin typeface="Halant"/>
                          <a:ea typeface="Halant"/>
                          <a:cs typeface="Halant"/>
                          <a:sym typeface="Halant"/>
                        </a:rPr>
                        <a:t>C.E. </a:t>
                      </a:r>
                      <a:endParaRPr sz="13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rPr lang="en" sz="1300">
                          <a:solidFill>
                            <a:srgbClr val="000000"/>
                          </a:solidFill>
                          <a:latin typeface="Halant"/>
                          <a:ea typeface="Halant"/>
                          <a:cs typeface="Halant"/>
                          <a:sym typeface="Halant"/>
                        </a:rPr>
                        <a:t>Translated by Henry Yule, 1903. </a:t>
                      </a:r>
                      <a:r>
                        <a:rPr lang="en" sz="1300">
                          <a:latin typeface="Halant"/>
                          <a:ea typeface="Halant"/>
                          <a:cs typeface="Halant"/>
                          <a:sym typeface="Halant"/>
                        </a:rPr>
                        <a:t>Asia for Educators</a:t>
                      </a:r>
                      <a:r>
                        <a:rPr lang="en" sz="1300">
                          <a:solidFill>
                            <a:srgbClr val="000000"/>
                          </a:solidFill>
                          <a:latin typeface="Halant"/>
                          <a:ea typeface="Halant"/>
                          <a:cs typeface="Halant"/>
                          <a:sym typeface="Halant"/>
                        </a:rPr>
                        <a:t>.</a:t>
                      </a:r>
                      <a:endParaRPr sz="1300">
                        <a:solidFill>
                          <a:srgbClr val="000000"/>
                        </a:solidFill>
                        <a:latin typeface="Halant"/>
                        <a:ea typeface="Halant"/>
                        <a:cs typeface="Halant"/>
                        <a:sym typeface="Halant"/>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595050">
                <a:tc>
                  <a:txBody>
                    <a:bodyPr/>
                    <a:lstStyle/>
                    <a:p>
                      <a:pPr indent="0" lvl="0" marL="0" rtl="0" algn="l">
                        <a:spcBef>
                          <a:spcPts val="0"/>
                        </a:spcBef>
                        <a:spcAft>
                          <a:spcPts val="0"/>
                        </a:spcAft>
                        <a:buClr>
                          <a:srgbClr val="000000"/>
                        </a:buClr>
                        <a:buSzPts val="1200"/>
                        <a:buFont typeface="Arial"/>
                        <a:buNone/>
                      </a:pPr>
                      <a:r>
                        <a:rPr lang="en" sz="1300">
                          <a:latin typeface="Inter"/>
                          <a:ea typeface="Inter"/>
                          <a:cs typeface="Inter"/>
                          <a:sym typeface="Inter"/>
                        </a:rPr>
                        <a:t>Whenever the Great Khan sits at the table on any great court occasion, his table is elevated a good deal above the others, and he sits at the north end of the hall, looking towards the south, with his chief wife beside him on the left. On his right but lower sit his sons and his nephews, and other kinsmen of the Blood Imperial, with their heads on a level with the emperor's feet. The other barons sit at other tables lower still. The women--all the wives of the Lord's sons, and of his nephews and other kinsmen--sit at the lower table to his right; and below them again are the ladies of the other barons and knights, each in the place assigned by the Lord's orders. The tables are so disposed that the emperor can see all of them from end to end. Most of the soldiers and their officers sit at their meal in the hall on the carpets. Outside the hall are more than 40,000 people; for there is always a great crowd of folk bringing presents to the Lord, or coming from foreign countries with curiosities.</a:t>
                      </a:r>
                      <a:endParaRPr sz="13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3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latin typeface="Inter"/>
                          <a:ea typeface="Inter"/>
                          <a:cs typeface="Inter"/>
                          <a:sym typeface="Inter"/>
                        </a:rPr>
                        <a:t>In a part of the hall near where the Great Khan holds his table, there is set a large and very beautiful piece of workmanship in the form of a square buffet, about three paces each way, exquisitely wrought with figures of animals, finely carved and gilt. The middle is hollow, and in it stands a great dish of pure gold. At each corner is one of smaller size and from the former the wine or beverage flavored with fine and costly spices is poured into the latter. On the buffet are placed all the Lord's drinking vessels, among which are certain pitchers of the finest gold, which are big enough to hold drink for eight or ten persons. And one of these is put between every two persons, besides a couple of golden cups with handles, so that every man helps himself from the pitcher that stands between him and his neighbor. Ladies are supplied in the same way. The value of these pitchers and cups is something immense. In fact, the Great Khan has such a quantity of this kind of plate, and of gold and silver in other shapes, as no one ever before saw or heard tell of, or could believe.</a:t>
                      </a:r>
                      <a:endParaRPr sz="13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1" name="Shape 161"/>
        <p:cNvGrpSpPr/>
        <p:nvPr/>
      </p:nvGrpSpPr>
      <p:grpSpPr>
        <a:xfrm>
          <a:off x="0" y="0"/>
          <a:ext cx="0" cy="0"/>
          <a:chOff x="0" y="0"/>
          <a:chExt cx="0" cy="0"/>
        </a:xfrm>
      </p:grpSpPr>
      <p:sp>
        <p:nvSpPr>
          <p:cNvPr id="162" name="Google Shape;162;p3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163" name="Google Shape;163;p39"/>
          <p:cNvGraphicFramePr/>
          <p:nvPr/>
        </p:nvGraphicFramePr>
        <p:xfrm>
          <a:off x="328467" y="913602"/>
          <a:ext cx="3000000" cy="3000000"/>
        </p:xfrm>
        <a:graphic>
          <a:graphicData uri="http://schemas.openxmlformats.org/drawingml/2006/table">
            <a:tbl>
              <a:tblPr>
                <a:noFill/>
                <a:tableStyleId>{FF500AB3-3494-4F6D-9116-959EA9616EA9}</a:tableStyleId>
              </a:tblPr>
              <a:tblGrid>
                <a:gridCol w="2086800"/>
                <a:gridCol w="2563125"/>
                <a:gridCol w="2324975"/>
              </a:tblGrid>
              <a:tr h="30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64" name="Google Shape;164;p39"/>
          <p:cNvGraphicFramePr/>
          <p:nvPr/>
        </p:nvGraphicFramePr>
        <p:xfrm>
          <a:off x="485491" y="4938267"/>
          <a:ext cx="3000000" cy="3000000"/>
        </p:xfrm>
        <a:graphic>
          <a:graphicData uri="http://schemas.openxmlformats.org/drawingml/2006/table">
            <a:tbl>
              <a:tblPr>
                <a:noFill/>
                <a:tableStyleId>{FF500AB3-3494-4F6D-9116-959EA9616EA9}</a:tableStyleId>
              </a:tblPr>
              <a:tblGrid>
                <a:gridCol w="1839725"/>
              </a:tblGrid>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65" name="Google Shape;165;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6" name="Google Shape;166;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7" name="Google Shape;167;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1" name="Shape 171"/>
        <p:cNvGrpSpPr/>
        <p:nvPr/>
      </p:nvGrpSpPr>
      <p:grpSpPr>
        <a:xfrm>
          <a:off x="0" y="0"/>
          <a:ext cx="0" cy="0"/>
          <a:chOff x="0" y="0"/>
          <a:chExt cx="0" cy="0"/>
        </a:xfrm>
      </p:grpSpPr>
      <p:pic>
        <p:nvPicPr>
          <p:cNvPr id="172" name="Google Shape;172;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3" name="Google Shape;173;p40"/>
          <p:cNvSpPr txBox="1"/>
          <p:nvPr/>
        </p:nvSpPr>
        <p:spPr>
          <a:xfrm>
            <a:off x="731000" y="18073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How do Marco Polo’s travels reflect the economic interconnectedness of Afro-Eurasia in the 13th century?</a:t>
            </a:r>
            <a:endParaRPr b="1" i="1" sz="1700">
              <a:solidFill>
                <a:schemeClr val="dk1"/>
              </a:solidFill>
              <a:latin typeface="Inter"/>
              <a:ea typeface="Inter"/>
              <a:cs typeface="Inter"/>
              <a:sym typeface="Inter"/>
            </a:endParaRPr>
          </a:p>
        </p:txBody>
      </p:sp>
      <p:sp>
        <p:nvSpPr>
          <p:cNvPr id="174" name="Google Shape;174;p40"/>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1: Global Exchanges and Society</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Exit Ticket - Lesson 3</a:t>
            </a:r>
            <a:endParaRPr sz="1500">
              <a:solidFill>
                <a:srgbClr val="000000"/>
              </a:solidFill>
              <a:latin typeface="Plus Jakarta Sans Medium"/>
              <a:ea typeface="Plus Jakarta Sans Medium"/>
              <a:cs typeface="Plus Jakarta Sans Medium"/>
              <a:sym typeface="Plus Jakarta Sans Medium"/>
            </a:endParaRPr>
          </a:p>
        </p:txBody>
      </p:sp>
      <p:pic>
        <p:nvPicPr>
          <p:cNvPr id="175" name="Google Shape;175;p4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76" name="Google Shape;176;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7" name="Google Shape;177;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8" name="Google Shape;178;p40"/>
          <p:cNvSpPr txBox="1"/>
          <p:nvPr/>
        </p:nvSpPr>
        <p:spPr>
          <a:xfrm>
            <a:off x="455300" y="3028400"/>
            <a:ext cx="686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Halant"/>
                <a:ea typeface="Halant"/>
                <a:cs typeface="Halant"/>
                <a:sym typeface="Halant"/>
              </a:rPr>
              <a:t>Directions: </a:t>
            </a:r>
            <a:r>
              <a:rPr lang="en">
                <a:solidFill>
                  <a:schemeClr val="dk1"/>
                </a:solidFill>
                <a:latin typeface="Halant"/>
                <a:ea typeface="Halant"/>
                <a:cs typeface="Halant"/>
                <a:sym typeface="Halant"/>
              </a:rPr>
              <a:t>Answer each of the questions below.</a:t>
            </a:r>
            <a:endParaRPr>
              <a:solidFill>
                <a:schemeClr val="dk1"/>
              </a:solidFill>
              <a:latin typeface="Halant"/>
              <a:ea typeface="Halant"/>
              <a:cs typeface="Halant"/>
              <a:sym typeface="Halant"/>
            </a:endParaRPr>
          </a:p>
        </p:txBody>
      </p:sp>
      <p:sp>
        <p:nvSpPr>
          <p:cNvPr id="179" name="Google Shape;179;p40"/>
          <p:cNvSpPr/>
          <p:nvPr/>
        </p:nvSpPr>
        <p:spPr>
          <a:xfrm>
            <a:off x="582688" y="3453000"/>
            <a:ext cx="1788600" cy="1788600"/>
          </a:xfrm>
          <a:prstGeom prst="triangle">
            <a:avLst>
              <a:gd fmla="val 50000" name="adj"/>
            </a:avLst>
          </a:prstGeom>
          <a:noFill/>
          <a:ln cap="flat" cmpd="sng" w="38100">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0" name="Google Shape;180;p40"/>
          <p:cNvSpPr/>
          <p:nvPr/>
        </p:nvSpPr>
        <p:spPr>
          <a:xfrm>
            <a:off x="557038" y="5467000"/>
            <a:ext cx="1839900" cy="1788600"/>
          </a:xfrm>
          <a:prstGeom prst="rect">
            <a:avLst/>
          </a:prstGeom>
          <a:noFill/>
          <a:ln cap="flat" cmpd="sng" w="38100">
            <a:solidFill>
              <a:srgbClr val="F1AF4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1" name="Google Shape;181;p40"/>
          <p:cNvSpPr/>
          <p:nvPr/>
        </p:nvSpPr>
        <p:spPr>
          <a:xfrm>
            <a:off x="557038" y="7448200"/>
            <a:ext cx="1839900" cy="1788600"/>
          </a:xfrm>
          <a:prstGeom prst="ellipse">
            <a:avLst/>
          </a:prstGeom>
          <a:noFill/>
          <a:ln cap="flat" cmpd="sng" w="3810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2" name="Google Shape;182;p40"/>
          <p:cNvSpPr txBox="1"/>
          <p:nvPr/>
        </p:nvSpPr>
        <p:spPr>
          <a:xfrm>
            <a:off x="2882200" y="3453000"/>
            <a:ext cx="4434900" cy="17886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three important ideas or facts did you learn today?</a:t>
            </a:r>
            <a:endParaRPr b="1" sz="1200">
              <a:solidFill>
                <a:schemeClr val="dk1"/>
              </a:solidFill>
              <a:latin typeface="Inter"/>
              <a:ea typeface="Inter"/>
              <a:cs typeface="Inter"/>
              <a:sym typeface="Inter"/>
            </a:endParaRPr>
          </a:p>
        </p:txBody>
      </p:sp>
      <p:sp>
        <p:nvSpPr>
          <p:cNvPr id="183" name="Google Shape;183;p40"/>
          <p:cNvSpPr txBox="1"/>
          <p:nvPr/>
        </p:nvSpPr>
        <p:spPr>
          <a:xfrm>
            <a:off x="2882200" y="5467000"/>
            <a:ext cx="4434900" cy="17886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is something that squared with or confirmed your prior knowledge?</a:t>
            </a:r>
            <a:endParaRPr b="1" sz="1200">
              <a:solidFill>
                <a:schemeClr val="dk1"/>
              </a:solidFill>
              <a:latin typeface="Inter"/>
              <a:ea typeface="Inter"/>
              <a:cs typeface="Inter"/>
              <a:sym typeface="Inter"/>
            </a:endParaRPr>
          </a:p>
        </p:txBody>
      </p:sp>
      <p:sp>
        <p:nvSpPr>
          <p:cNvPr id="184" name="Google Shape;184;p40"/>
          <p:cNvSpPr txBox="1"/>
          <p:nvPr/>
        </p:nvSpPr>
        <p:spPr>
          <a:xfrm>
            <a:off x="2882200" y="7448200"/>
            <a:ext cx="4434900" cy="17886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What is something that is still circling in your head?</a:t>
            </a:r>
            <a:endParaRPr b="1"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